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8" r:id="rId3"/>
    <p:sldId id="269" r:id="rId4"/>
    <p:sldId id="256" r:id="rId5"/>
    <p:sldId id="270" r:id="rId6"/>
    <p:sldId id="271" r:id="rId7"/>
    <p:sldId id="257"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81" autoAdjust="0"/>
    <p:restoredTop sz="94660"/>
  </p:normalViewPr>
  <p:slideViewPr>
    <p:cSldViewPr snapToGrid="0">
      <p:cViewPr varScale="1">
        <p:scale>
          <a:sx n="105" d="100"/>
          <a:sy n="105" d="100"/>
        </p:scale>
        <p:origin x="208" y="9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5/21/20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15373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1011540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115373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1661754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7552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91AB-F383-4237-A071-AD1C6E9246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6636DA-4FDE-4B32-8CCE-37EFA3E75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F87932-8FF0-4DF1-A776-9A3CE37618A7}"/>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5" name="Footer Placeholder 4">
            <a:extLst>
              <a:ext uri="{FF2B5EF4-FFF2-40B4-BE49-F238E27FC236}">
                <a16:creationId xmlns:a16="http://schemas.microsoft.com/office/drawing/2014/main" id="{5F38FAB8-C9F1-4DBB-B355-D8DEE3706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490E3-D8E8-4766-9104-14009BF5636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45690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8678-553E-4A5B-8CFE-5DB358BDF3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3AF303-1F73-4575-83E6-561589F163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6EC56-7DCF-400D-A871-C26291EB10AD}"/>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5" name="Footer Placeholder 4">
            <a:extLst>
              <a:ext uri="{FF2B5EF4-FFF2-40B4-BE49-F238E27FC236}">
                <a16:creationId xmlns:a16="http://schemas.microsoft.com/office/drawing/2014/main" id="{17FFAC5B-7C77-4F8C-ADB0-8D208A2EB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48AF-AB8F-4DD2-BC77-7E2F42AD3B87}"/>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18731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ED820-BFE6-41B5-8064-984037A999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A27FEA-5359-474A-B4F8-FF510DD748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4DD33D-563C-4B8C-B8C1-625FF5C5B85D}"/>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5" name="Footer Placeholder 4">
            <a:extLst>
              <a:ext uri="{FF2B5EF4-FFF2-40B4-BE49-F238E27FC236}">
                <a16:creationId xmlns:a16="http://schemas.microsoft.com/office/drawing/2014/main" id="{40471877-89FD-46BE-832F-C5660A556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E675F-CC4D-48CF-90C8-53829EE08B8C}"/>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454621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52CD92-9D15-43B4-8516-073FCDAC90D4}" type="datetimeFigureOut">
              <a:rPr lang="en-US" smtClean="0"/>
              <a:t>5/21/20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E1560-7126-406C-A531-3A398E8D0EEA}" type="slidenum">
              <a:rPr lang="en-US" smtClean="0"/>
              <a:t>‹#›</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C967-18DB-4664-9B4D-06177FB94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DF7174-64B4-4D8F-BF44-3DD1F66CA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D83D3-86C4-482F-A2DC-B4C55DBF3F7A}"/>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5" name="Footer Placeholder 4">
            <a:extLst>
              <a:ext uri="{FF2B5EF4-FFF2-40B4-BE49-F238E27FC236}">
                <a16:creationId xmlns:a16="http://schemas.microsoft.com/office/drawing/2014/main" id="{DCF05BE2-6C23-4CB4-A63E-457E635BF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97965-24FE-4C07-BE16-69AE439950E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2757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394D-04EF-440C-B08B-114464B31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EBE3F6-F021-4D6B-8B0D-EF74D7461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96233C-6806-4593-91C0-CF4ECD84A601}"/>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5" name="Footer Placeholder 4">
            <a:extLst>
              <a:ext uri="{FF2B5EF4-FFF2-40B4-BE49-F238E27FC236}">
                <a16:creationId xmlns:a16="http://schemas.microsoft.com/office/drawing/2014/main" id="{963A761E-2D3A-4397-A82C-2F3B981DE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97E71-B59F-4260-B01B-2B7CEB0896B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6393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DFCB-DD40-4637-9CAB-2BAF24231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4065F-4B44-4622-98EE-166F936489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AF1249-B890-4466-9E24-84A2490700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0FA9B4-D282-452F-B78A-FF5873ACF45A}"/>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6" name="Footer Placeholder 5">
            <a:extLst>
              <a:ext uri="{FF2B5EF4-FFF2-40B4-BE49-F238E27FC236}">
                <a16:creationId xmlns:a16="http://schemas.microsoft.com/office/drawing/2014/main" id="{6E9B0F13-A139-4B66-9544-16480800F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8791D0-EC30-4D8C-8764-475D8DB34F1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08150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AA7D-15D2-4D5F-B1C4-501073416D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E80A0E-25B9-4E8E-8B0D-201E1C564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89B111-0CA0-47CD-9F0B-DBCBA3AE3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F0E02D-3176-4B85-ACB6-721F26827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D9317-BBE1-4F36-82FE-E348F6F18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37DDCB-69F8-49FA-A111-C8AB271389E7}"/>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8" name="Footer Placeholder 7">
            <a:extLst>
              <a:ext uri="{FF2B5EF4-FFF2-40B4-BE49-F238E27FC236}">
                <a16:creationId xmlns:a16="http://schemas.microsoft.com/office/drawing/2014/main" id="{4A18B0CD-1F68-412E-9232-F267114CA7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9B21FC-12CC-472D-BC38-EF413158CC5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89414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51AB-8384-4E67-914C-B39484AD2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909660-3861-4545-BF68-9ED039B5D0F0}"/>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4" name="Footer Placeholder 3">
            <a:extLst>
              <a:ext uri="{FF2B5EF4-FFF2-40B4-BE49-F238E27FC236}">
                <a16:creationId xmlns:a16="http://schemas.microsoft.com/office/drawing/2014/main" id="{FDDD5392-AC3A-4EAF-ADE6-B6CF4B50AC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679880-BF48-4F4D-B8B3-4E99FC415FF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35148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98E25-CF37-4F73-9E22-210238167867}"/>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3" name="Footer Placeholder 2">
            <a:extLst>
              <a:ext uri="{FF2B5EF4-FFF2-40B4-BE49-F238E27FC236}">
                <a16:creationId xmlns:a16="http://schemas.microsoft.com/office/drawing/2014/main" id="{89D7A0E1-38AB-4FDA-8EC1-2D7617909C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A8E424-5A91-4557-9ADF-4A9422A0690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49780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935-0427-44CC-A384-333EAD831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B9DCF6-55CF-43EE-B135-BFC4B4D40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37538E-A112-4E8F-A445-1A06B0C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0D413-9505-4ED8-BFF1-5141BE9EE3C4}"/>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6" name="Footer Placeholder 5">
            <a:extLst>
              <a:ext uri="{FF2B5EF4-FFF2-40B4-BE49-F238E27FC236}">
                <a16:creationId xmlns:a16="http://schemas.microsoft.com/office/drawing/2014/main" id="{F60815B0-4528-4FA2-8472-8F19C0F16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9FCEF-4406-4552-BFE4-6DA3761357F2}"/>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75406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E22C-69D4-49EC-8858-787B3C67B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6A4341-3C0B-4025-AE17-8F0F8FABF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F5FF01-E0B6-419C-ABCC-70844E4EA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501218-FFD7-4F25-B220-F5DE5F70693C}"/>
              </a:ext>
            </a:extLst>
          </p:cNvPr>
          <p:cNvSpPr>
            <a:spLocks noGrp="1"/>
          </p:cNvSpPr>
          <p:nvPr>
            <p:ph type="dt" sz="half" idx="10"/>
          </p:nvPr>
        </p:nvSpPr>
        <p:spPr/>
        <p:txBody>
          <a:bodyPr/>
          <a:lstStyle/>
          <a:p>
            <a:fld id="{5D6495F3-B757-4FAF-98AA-EDA7D1485485}" type="datetimeFigureOut">
              <a:rPr lang="en-US" smtClean="0"/>
              <a:t>5/21/20</a:t>
            </a:fld>
            <a:endParaRPr lang="en-US"/>
          </a:p>
        </p:txBody>
      </p:sp>
      <p:sp>
        <p:nvSpPr>
          <p:cNvPr id="6" name="Footer Placeholder 5">
            <a:extLst>
              <a:ext uri="{FF2B5EF4-FFF2-40B4-BE49-F238E27FC236}">
                <a16:creationId xmlns:a16="http://schemas.microsoft.com/office/drawing/2014/main" id="{9687CBFB-34A6-49D8-A1D2-45DF38876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2726A4-D33A-486A-B120-648AF3D8BA76}"/>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6447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07C8C3-4165-4353-ABF2-492454AF9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9AA46A-3C66-4E4A-9907-225E50ABB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F8214-A11A-4309-9D51-44F35987D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95F3-B757-4FAF-98AA-EDA7D1485485}" type="datetimeFigureOut">
              <a:rPr lang="en-US" smtClean="0"/>
              <a:t>5/21/20</a:t>
            </a:fld>
            <a:endParaRPr lang="en-US"/>
          </a:p>
        </p:txBody>
      </p:sp>
      <p:sp>
        <p:nvSpPr>
          <p:cNvPr id="5" name="Footer Placeholder 4">
            <a:extLst>
              <a:ext uri="{FF2B5EF4-FFF2-40B4-BE49-F238E27FC236}">
                <a16:creationId xmlns:a16="http://schemas.microsoft.com/office/drawing/2014/main" id="{D6A334EB-8260-4F13-9553-5A8593D9D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C1EF96-E028-4E68-864E-9B77CF9F2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a:t>
            </a:fld>
            <a:endParaRPr lang="en-US"/>
          </a:p>
        </p:txBody>
      </p:sp>
    </p:spTree>
    <p:extLst>
      <p:ext uri="{BB962C8B-B14F-4D97-AF65-F5344CB8AC3E}">
        <p14:creationId xmlns:p14="http://schemas.microsoft.com/office/powerpoint/2010/main" val="638901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2CD92-9D15-43B4-8516-073FCDAC90D4}" type="datetimeFigureOut">
              <a:rPr lang="en-US" smtClean="0"/>
              <a:t>5/21/20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a:t>
            </a:fld>
            <a:endParaRPr lang="en-US"/>
          </a:p>
        </p:txBody>
      </p:sp>
    </p:spTree>
    <p:extLst>
      <p:ext uri="{BB962C8B-B14F-4D97-AF65-F5344CB8AC3E}">
        <p14:creationId xmlns:p14="http://schemas.microsoft.com/office/powerpoint/2010/main" val="318412226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zara@olmercy.co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lmercy.com/virtualnarthex/leaders"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199190"/>
            <a:ext cx="6101264" cy="1875528"/>
          </a:xfrm>
        </p:spPr>
        <p:txBody>
          <a:bodyPr>
            <a:normAutofit/>
          </a:bodyPr>
          <a:lstStyle/>
          <a:p>
            <a:r>
              <a:rPr lang="en-US" b="1" dirty="0">
                <a:solidFill>
                  <a:srgbClr val="FFFFFF"/>
                </a:solidFill>
                <a:latin typeface="Forte" panose="03060902040502070203" pitchFamily="66" charset="77"/>
                <a:ea typeface="Brush Script MT" panose="03060802040406070304" pitchFamily="66" charset="-122"/>
                <a:cs typeface="Brush Script MT" panose="03060802040406070304" pitchFamily="66" charset="-122"/>
              </a:rPr>
              <a:t>Virtual Small Group</a:t>
            </a:r>
          </a:p>
        </p:txBody>
      </p:sp>
      <p:sp>
        <p:nvSpPr>
          <p:cNvPr id="3" name="Content Placeholder 2"/>
          <p:cNvSpPr>
            <a:spLocks noGrp="1"/>
          </p:cNvSpPr>
          <p:nvPr>
            <p:ph type="subTitle" idx="1"/>
          </p:nvPr>
        </p:nvSpPr>
        <p:spPr>
          <a:xfrm>
            <a:off x="3045368" y="4074718"/>
            <a:ext cx="6105194" cy="682079"/>
          </a:xfrm>
        </p:spPr>
        <p:txBody>
          <a:bodyPr>
            <a:normAutofit/>
          </a:bodyPr>
          <a:lstStyle/>
          <a:p>
            <a:r>
              <a:rPr lang="en-US" dirty="0">
                <a:solidFill>
                  <a:srgbClr val="FFFFFF"/>
                </a:solidFill>
                <a:latin typeface="Aharoni" panose="02010803020104030203" pitchFamily="2" charset="-79"/>
                <a:cs typeface="Aharoni" panose="02010803020104030203" pitchFamily="2" charset="-79"/>
              </a:rPr>
              <a:t>LEADER GUIDELINES</a:t>
            </a:r>
            <a:endParaRPr dirty="0">
              <a:solidFill>
                <a:srgbClr val="FFFFFF"/>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998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lstStyle/>
          <a:p>
            <a:r>
              <a:rPr lang="en-US" dirty="0">
                <a:latin typeface="Helvetica Neue Light" panose="020B0702040204020203" pitchFamily="34" charset="0"/>
                <a:ea typeface="Helvetica Neue Light" panose="020B0702040204020203" pitchFamily="34" charset="0"/>
                <a:cs typeface="Helvetica Neue" panose="020B0502040204020203" pitchFamily="34" charset="0"/>
              </a:rPr>
              <a:t>SMALL GROUP LEADER tasks</a:t>
            </a:r>
          </a:p>
        </p:txBody>
      </p:sp>
      <p:sp>
        <p:nvSpPr>
          <p:cNvPr id="20" name="Text 2"/>
          <p:cNvSpPr/>
          <p:nvPr/>
        </p:nvSpPr>
        <p:spPr>
          <a:xfrm>
            <a:off x="838200" y="1461299"/>
            <a:ext cx="10462846" cy="374077"/>
          </a:xfrm>
          <a:prstGeom prst="rect">
            <a:avLst/>
          </a:prstGeom>
        </p:spPr>
        <p:txBody>
          <a:bodyPr wrap="square">
            <a:spAutoFit/>
          </a:bodyPr>
          <a:lstStyle/>
          <a:p>
            <a:pPr>
              <a:lnSpc>
                <a:spcPct val="150000"/>
              </a:lnSpc>
            </a:pPr>
            <a:r>
              <a:rPr lang="en-US" sz="1400" dirty="0">
                <a:solidFill>
                  <a:srgbClr val="D24726"/>
                </a:solidFill>
                <a:latin typeface="Helvetica Neue" panose="020B0702040204020203" pitchFamily="34" charset="0"/>
                <a:ea typeface="Helvetica Neue" panose="020B0702040204020203" pitchFamily="34" charset="0"/>
                <a:cs typeface="Helvetica Neue" panose="020B0502040204020203" pitchFamily="34" charset="0"/>
              </a:rPr>
              <a:t>ALPHA HOST &amp; HELPER MINDSET | hospitality mindset borne out of love | not answering the question | silence is okay</a:t>
            </a:r>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lnSpcReduction="10000"/>
          </a:bodyPr>
          <a:lstStyle/>
          <a:p>
            <a:pPr>
              <a:lnSpc>
                <a:spcPct val="150000"/>
              </a:lnSpc>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IN THE BEGINNING…</a:t>
            </a:r>
          </a:p>
          <a:p>
            <a:pPr marL="342900" marR="0" lvl="0" indent="-342900">
              <a:lnSpc>
                <a:spcPct val="150000"/>
              </a:lnSpc>
              <a:spcBef>
                <a:spcPts val="0"/>
              </a:spcBef>
              <a:spcAft>
                <a:spcPts val="0"/>
              </a:spcAft>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Greet each participant</a:t>
            </a:r>
          </a:p>
          <a:p>
            <a:pPr marL="342900" marR="0" lvl="0" indent="-342900">
              <a:lnSpc>
                <a:spcPct val="150000"/>
              </a:lnSpc>
              <a:spcBef>
                <a:spcPts val="0"/>
              </a:spcBef>
              <a:spcAft>
                <a:spcPts val="0"/>
              </a:spcAft>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Setting a few meeting guidelines you want each participant to pay heed of</a:t>
            </a:r>
          </a:p>
          <a:p>
            <a:pPr marL="342900" marR="0" lvl="0" indent="-342900">
              <a:lnSpc>
                <a:spcPct val="150000"/>
              </a:lnSpc>
              <a:spcBef>
                <a:spcPts val="0"/>
              </a:spcBef>
              <a:spcAft>
                <a:spcPts val="0"/>
              </a:spcAft>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Communicate that everyone will be muted in the beginning, to make the most effective use of time. </a:t>
            </a:r>
          </a:p>
          <a:p>
            <a:pPr marL="342900" marR="0" lvl="0" indent="-342900">
              <a:lnSpc>
                <a:spcPct val="150000"/>
              </a:lnSpc>
              <a:spcBef>
                <a:spcPts val="0"/>
              </a:spcBef>
              <a:spcAft>
                <a:spcPts val="0"/>
              </a:spcAft>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Encourage them to unmute to speak and/or use the chat/raise hand feature</a:t>
            </a:r>
          </a:p>
          <a:p>
            <a:pPr marL="342900" marR="0" lvl="0" indent="-342900">
              <a:lnSpc>
                <a:spcPct val="150000"/>
              </a:lnSpc>
              <a:spcBef>
                <a:spcPts val="0"/>
              </a:spcBef>
              <a:spcAft>
                <a:spcPts val="0"/>
              </a:spcAft>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SIMPLE gathering prayer and introductions of those in group (icebreakers because it breaks the awkwardness)</a:t>
            </a:r>
          </a:p>
          <a:p>
            <a:pPr marL="342900" marR="0" lvl="0" indent="-342900">
              <a:lnSpc>
                <a:spcPct val="150000"/>
              </a:lnSpc>
              <a:spcBef>
                <a:spcPts val="0"/>
              </a:spcBef>
              <a:spcAft>
                <a:spcPts val="0"/>
              </a:spcAft>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Remind everyone to please mute themselves when not speaking</a:t>
            </a:r>
          </a:p>
          <a:p>
            <a:pPr marL="342900" marR="0" lvl="0" indent="-342900">
              <a:lnSpc>
                <a:spcPct val="150000"/>
              </a:lnSpc>
              <a:spcBef>
                <a:spcPts val="0"/>
              </a:spcBef>
              <a:spcAft>
                <a:spcPts val="0"/>
              </a:spcAft>
              <a:buFont typeface="Arial" panose="020B0604020202020204" pitchFamily="34" charset="0"/>
              <a:buChar char="•"/>
              <a:tabLst>
                <a:tab pos="457200" algn="l"/>
              </a:tabLst>
            </a:pPr>
            <a:endParaRPr lang="en-US" sz="2000"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nSpc>
                <a:spcPct val="150000"/>
              </a:lnSpc>
              <a:buFont typeface="Arial" panose="020B0604020202020204" pitchFamily="34" charset="0"/>
              <a:buAutoNum type="arabicPeriod"/>
            </a:pPr>
            <a:endParaRPr lang="en-US" sz="2000" dirty="0">
              <a:solidFill>
                <a:schemeClr val="tx1">
                  <a:lumMod val="65000"/>
                  <a:lumOff val="35000"/>
                </a:schemeClr>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2" name="Footer Placeholder 2"/>
          <p:cNvSpPr>
            <a:spLocks noGrp="1"/>
          </p:cNvSpPr>
          <p:nvPr>
            <p:ph type="ftr" sz="quarter" idx="11"/>
          </p:nvPr>
        </p:nvSpPr>
        <p:spPr>
          <a:xfrm>
            <a:off x="838199" y="6229028"/>
            <a:ext cx="5779169" cy="365125"/>
          </a:xfrm>
        </p:spPr>
        <p:txBody>
          <a:bodyPr/>
          <a:lstStyle/>
          <a:p>
            <a:pPr algn="l"/>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www.olmercy.com</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a:t>
            </a:r>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virtualnarthex</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-leaders</a:t>
            </a:r>
            <a:endParaRPr lang="en-US" sz="2000" b="1" dirty="0"/>
          </a:p>
        </p:txBody>
      </p:sp>
      <p:pic>
        <p:nvPicPr>
          <p:cNvPr id="14" name="Picture 13">
            <a:extLst>
              <a:ext uri="{FF2B5EF4-FFF2-40B4-BE49-F238E27FC236}">
                <a16:creationId xmlns:a16="http://schemas.microsoft.com/office/drawing/2014/main" id="{52CD6189-CD06-AE43-BAC0-593641685C49}"/>
              </a:ext>
            </a:extLst>
          </p:cNvPr>
          <p:cNvPicPr/>
          <p:nvPr/>
        </p:nvPicPr>
        <p:blipFill rotWithShape="1">
          <a:blip r:embed="rId3">
            <a:extLst>
              <a:ext uri="{28A0092B-C50C-407E-A947-70E740481C1C}">
                <a14:useLocalDpi xmlns:a14="http://schemas.microsoft.com/office/drawing/2010/main" val="0"/>
              </a:ext>
            </a:extLst>
          </a:blip>
          <a:srcRect l="6154" t="7953" r="6230" b="9101"/>
          <a:stretch/>
        </p:blipFill>
        <p:spPr bwMode="auto">
          <a:xfrm>
            <a:off x="9020045" y="5892819"/>
            <a:ext cx="2329815" cy="6889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8903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lstStyle/>
          <a:p>
            <a:r>
              <a:rPr lang="en-US" dirty="0">
                <a:latin typeface="Helvetica Neue Light" panose="020B0702040204020203" pitchFamily="34" charset="0"/>
                <a:ea typeface="Helvetica Neue Light" panose="020B0702040204020203" pitchFamily="34" charset="0"/>
                <a:cs typeface="Helvetica Neue" panose="020B0502040204020203" pitchFamily="34" charset="0"/>
              </a:rPr>
              <a:t>SUNDAY AGENDA (40-45 minutes)</a:t>
            </a:r>
          </a:p>
        </p:txBody>
      </p:sp>
      <p:sp>
        <p:nvSpPr>
          <p:cNvPr id="20" name="Text 2"/>
          <p:cNvSpPr/>
          <p:nvPr/>
        </p:nvSpPr>
        <p:spPr>
          <a:xfrm>
            <a:off x="838200" y="1461299"/>
            <a:ext cx="10462846" cy="374077"/>
          </a:xfrm>
          <a:prstGeom prst="rect">
            <a:avLst/>
          </a:prstGeom>
        </p:spPr>
        <p:txBody>
          <a:bodyPr wrap="square">
            <a:spAutoFit/>
          </a:bodyPr>
          <a:lstStyle/>
          <a:p>
            <a:pPr>
              <a:lnSpc>
                <a:spcPct val="150000"/>
              </a:lnSpc>
            </a:pPr>
            <a:r>
              <a:rPr lang="en-US" sz="1400" dirty="0">
                <a:solidFill>
                  <a:srgbClr val="D24726"/>
                </a:solidFill>
                <a:latin typeface="Helvetica Neue" panose="020B0702040204020203" pitchFamily="34" charset="0"/>
                <a:ea typeface="Helvetica Neue" panose="020B0702040204020203" pitchFamily="34" charset="0"/>
                <a:cs typeface="Helvetica Neue" panose="020B0502040204020203" pitchFamily="34" charset="0"/>
              </a:rPr>
              <a:t>ALPHA HOST &amp; HELPER MINDSET | hospitality mindset borne out of love | not answering the question | silence is okay</a:t>
            </a:r>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a:bodyPr>
          <a:lstStyle/>
          <a:p>
            <a:pPr marL="342900" marR="0" lvl="0" indent="-342900">
              <a:lnSpc>
                <a:spcPct val="150000"/>
              </a:lnSpc>
              <a:spcBef>
                <a:spcPts val="0"/>
              </a:spcBef>
              <a:spcAft>
                <a:spcPts val="0"/>
              </a:spcAft>
              <a:buFont typeface="+mj-lt"/>
              <a:buAutoNum type="arabicPeriod"/>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Gathering Prayer &amp; Introductions of those in group (use the name game as this gives you a bit of an insight to the person the Holy Spirit has sent your way). </a:t>
            </a:r>
          </a:p>
          <a:p>
            <a:pPr marL="342900" marR="0" lvl="0" indent="-342900">
              <a:lnSpc>
                <a:spcPct val="150000"/>
              </a:lnSpc>
              <a:spcBef>
                <a:spcPts val="0"/>
              </a:spcBef>
              <a:spcAft>
                <a:spcPts val="0"/>
              </a:spcAft>
              <a:buFont typeface="+mj-lt"/>
              <a:buAutoNum type="arabicPeriod"/>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What struck you in the readings for the Mass? </a:t>
            </a:r>
          </a:p>
          <a:p>
            <a:pPr marL="342900" marR="0" lvl="0" indent="-342900">
              <a:lnSpc>
                <a:spcPct val="150000"/>
              </a:lnSpc>
              <a:spcBef>
                <a:spcPts val="0"/>
              </a:spcBef>
              <a:spcAft>
                <a:spcPts val="0"/>
              </a:spcAft>
              <a:buFont typeface="+mj-lt"/>
              <a:buAutoNum type="arabicPeriod"/>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Was there something in Father’s Homily that resonated with you? </a:t>
            </a:r>
          </a:p>
          <a:p>
            <a:pPr marL="342900" marR="0" lvl="0" indent="-342900">
              <a:lnSpc>
                <a:spcPct val="150000"/>
              </a:lnSpc>
              <a:spcBef>
                <a:spcPts val="0"/>
              </a:spcBef>
              <a:spcAft>
                <a:spcPts val="0"/>
              </a:spcAft>
              <a:buFont typeface="+mj-lt"/>
              <a:buAutoNum type="arabicPeriod"/>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Father will send 2 questions with the homily which we will send to you before Sunday. </a:t>
            </a:r>
          </a:p>
          <a:p>
            <a:pPr marL="342900" marR="0" lvl="0" indent="-342900">
              <a:lnSpc>
                <a:spcPct val="150000"/>
              </a:lnSpc>
              <a:spcBef>
                <a:spcPts val="0"/>
              </a:spcBef>
              <a:spcAft>
                <a:spcPts val="0"/>
              </a:spcAft>
              <a:buFont typeface="+mj-lt"/>
              <a:buAutoNum type="arabicPeriod"/>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Is there anything we can pray for you this coming week?</a:t>
            </a:r>
          </a:p>
          <a:p>
            <a:pPr marL="342900" indent="-342900">
              <a:lnSpc>
                <a:spcPct val="150000"/>
              </a:lnSpc>
              <a:buFont typeface="Arial" panose="020B0604020202020204" pitchFamily="34" charset="0"/>
              <a:buAutoNum type="arabicPeriod"/>
            </a:pPr>
            <a:endParaRPr lang="en-US" sz="2000" dirty="0">
              <a:solidFill>
                <a:schemeClr val="tx1">
                  <a:lumMod val="65000"/>
                  <a:lumOff val="35000"/>
                </a:schemeClr>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2" name="Footer Placeholder 2"/>
          <p:cNvSpPr>
            <a:spLocks noGrp="1"/>
          </p:cNvSpPr>
          <p:nvPr>
            <p:ph type="ftr" sz="quarter" idx="11"/>
          </p:nvPr>
        </p:nvSpPr>
        <p:spPr>
          <a:xfrm>
            <a:off x="838199" y="6229028"/>
            <a:ext cx="5779169" cy="365125"/>
          </a:xfrm>
        </p:spPr>
        <p:txBody>
          <a:bodyPr/>
          <a:lstStyle/>
          <a:p>
            <a:pPr algn="l"/>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www.olmercy.com</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a:t>
            </a:r>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virtualnarthex</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-leaders</a:t>
            </a:r>
            <a:endParaRPr lang="en-US" sz="2000" b="1" dirty="0"/>
          </a:p>
        </p:txBody>
      </p:sp>
      <p:pic>
        <p:nvPicPr>
          <p:cNvPr id="14" name="Picture 13">
            <a:extLst>
              <a:ext uri="{FF2B5EF4-FFF2-40B4-BE49-F238E27FC236}">
                <a16:creationId xmlns:a16="http://schemas.microsoft.com/office/drawing/2014/main" id="{52CD6189-CD06-AE43-BAC0-593641685C49}"/>
              </a:ext>
            </a:extLst>
          </p:cNvPr>
          <p:cNvPicPr/>
          <p:nvPr/>
        </p:nvPicPr>
        <p:blipFill rotWithShape="1">
          <a:blip r:embed="rId3">
            <a:extLst>
              <a:ext uri="{28A0092B-C50C-407E-A947-70E740481C1C}">
                <a14:useLocalDpi xmlns:a14="http://schemas.microsoft.com/office/drawing/2010/main" val="0"/>
              </a:ext>
            </a:extLst>
          </a:blip>
          <a:srcRect l="6154" t="7953" r="6230" b="9101"/>
          <a:stretch/>
        </p:blipFill>
        <p:spPr bwMode="auto">
          <a:xfrm>
            <a:off x="9020045" y="5892819"/>
            <a:ext cx="2329815" cy="6889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48667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lstStyle/>
          <a:p>
            <a:r>
              <a:rPr lang="en-US" dirty="0">
                <a:latin typeface="Helvetica Neue Light" panose="020B0702040204020203" pitchFamily="34" charset="0"/>
                <a:ea typeface="Helvetica Neue Light" panose="020B0702040204020203" pitchFamily="34" charset="0"/>
                <a:cs typeface="Helvetica Neue" panose="020B0502040204020203" pitchFamily="34" charset="0"/>
              </a:rPr>
              <a:t>SMALL GROUP LEADER tasks</a:t>
            </a:r>
          </a:p>
        </p:txBody>
      </p:sp>
      <p:sp>
        <p:nvSpPr>
          <p:cNvPr id="20" name="Text 2"/>
          <p:cNvSpPr/>
          <p:nvPr/>
        </p:nvSpPr>
        <p:spPr>
          <a:xfrm>
            <a:off x="838200" y="1461299"/>
            <a:ext cx="10462846" cy="374077"/>
          </a:xfrm>
          <a:prstGeom prst="rect">
            <a:avLst/>
          </a:prstGeom>
        </p:spPr>
        <p:txBody>
          <a:bodyPr wrap="square">
            <a:spAutoFit/>
          </a:bodyPr>
          <a:lstStyle/>
          <a:p>
            <a:pPr>
              <a:lnSpc>
                <a:spcPct val="150000"/>
              </a:lnSpc>
            </a:pPr>
            <a:r>
              <a:rPr lang="en-US" sz="1400" dirty="0">
                <a:solidFill>
                  <a:srgbClr val="D24726"/>
                </a:solidFill>
                <a:latin typeface="Helvetica Neue" panose="020B0702040204020203" pitchFamily="34" charset="0"/>
                <a:ea typeface="Helvetica Neue" panose="020B0702040204020203" pitchFamily="34" charset="0"/>
                <a:cs typeface="Helvetica Neue" panose="020B0502040204020203" pitchFamily="34" charset="0"/>
              </a:rPr>
              <a:t>ALPHA HOST &amp; HELPER MINDSET | hospitality mindset borne out of love | not answering the question | silence is okay</a:t>
            </a:r>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fontScale="92500" lnSpcReduction="20000"/>
          </a:bodyPr>
          <a:lstStyle/>
          <a:p>
            <a:pPr>
              <a:lnSpc>
                <a:spcPct val="150000"/>
              </a:lnSpc>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IN THE END….</a:t>
            </a:r>
          </a:p>
          <a:p>
            <a:pPr marL="342900" marR="0" lvl="0" indent="-342900">
              <a:lnSpc>
                <a:spcPct val="150000"/>
              </a:lnSpc>
              <a:spcBef>
                <a:spcPts val="0"/>
              </a:spcBef>
              <a:spcAft>
                <a:spcPts val="0"/>
              </a:spcAft>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Obtain your participants’ email address or send to </a:t>
            </a:r>
            <a:r>
              <a:rPr lang="en-US" sz="2000" dirty="0">
                <a:latin typeface="Helvetica Neue" panose="02000503000000020004" pitchFamily="2" charset="0"/>
                <a:ea typeface="Helvetica Neue" panose="02000503000000020004" pitchFamily="2" charset="0"/>
                <a:cs typeface="Helvetica Neue" panose="02000503000000020004" pitchFamily="2" charset="0"/>
                <a:hlinkClick r:id="rId3"/>
              </a:rPr>
              <a:t>zara@olmercy.com</a:t>
            </a:r>
            <a:r>
              <a:rPr lang="en-US" sz="2000" dirty="0">
                <a:latin typeface="Helvetica Neue" panose="02000503000000020004" pitchFamily="2" charset="0"/>
                <a:ea typeface="Helvetica Neue" panose="02000503000000020004" pitchFamily="2" charset="0"/>
                <a:cs typeface="Helvetica Neue" panose="02000503000000020004" pitchFamily="2" charset="0"/>
              </a:rPr>
              <a:t> please make sure to emphasize that they need to include your name (Group Leader’s name)</a:t>
            </a:r>
          </a:p>
          <a:p>
            <a:pPr marL="342900" marR="0" lvl="0" indent="-342900">
              <a:lnSpc>
                <a:spcPct val="150000"/>
              </a:lnSpc>
              <a:spcBef>
                <a:spcPts val="0"/>
              </a:spcBef>
              <a:spcAft>
                <a:spcPts val="0"/>
              </a:spcAft>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End on time lovingly!  “This is an awesome conversation and we’d love to keep it going, but we have to be respectful of people’s schedules.  So as promised we will always aim to end in 40-45 minutes.”</a:t>
            </a:r>
          </a:p>
          <a:p>
            <a:pPr marL="800100" lvl="1" indent="-342900">
              <a:lnSpc>
                <a:spcPct val="150000"/>
              </a:lnSpc>
              <a:buFont typeface="Arial" panose="020B0604020202020204" pitchFamily="34" charset="0"/>
              <a:buChar char="•"/>
              <a:tabLst>
                <a:tab pos="457200" algn="l"/>
              </a:tabLst>
            </a:pPr>
            <a:r>
              <a:rPr lang="en-US" sz="2000" i="1" dirty="0">
                <a:latin typeface="Helvetica Neue" panose="02000503000000020004" pitchFamily="2" charset="0"/>
                <a:ea typeface="Helvetica Neue" panose="02000503000000020004" pitchFamily="2" charset="0"/>
                <a:cs typeface="Helvetica Neue" panose="02000503000000020004" pitchFamily="2" charset="0"/>
              </a:rPr>
              <a:t>Gauge your group and your own time.  For the 2</a:t>
            </a:r>
            <a:r>
              <a:rPr lang="en-US" sz="2000" i="1" baseline="30000" dirty="0">
                <a:latin typeface="Helvetica Neue" panose="02000503000000020004" pitchFamily="2" charset="0"/>
                <a:ea typeface="Helvetica Neue" panose="02000503000000020004" pitchFamily="2" charset="0"/>
                <a:cs typeface="Helvetica Neue" panose="02000503000000020004" pitchFamily="2" charset="0"/>
              </a:rPr>
              <a:t>nd</a:t>
            </a:r>
            <a:r>
              <a:rPr lang="en-US" sz="2000" i="1" dirty="0">
                <a:latin typeface="Helvetica Neue" panose="02000503000000020004" pitchFamily="2" charset="0"/>
                <a:ea typeface="Helvetica Neue" panose="02000503000000020004" pitchFamily="2" charset="0"/>
                <a:cs typeface="Helvetica Neue" panose="02000503000000020004" pitchFamily="2" charset="0"/>
              </a:rPr>
              <a:t> meeting onwards, if your group want to continue the discussion, please go ahead but </a:t>
            </a:r>
            <a:r>
              <a:rPr lang="en-US" sz="2000" b="1" i="1" dirty="0">
                <a:latin typeface="Helvetica Neue" panose="02000503000000020004" pitchFamily="2" charset="0"/>
                <a:ea typeface="Helvetica Neue" panose="02000503000000020004" pitchFamily="2" charset="0"/>
                <a:cs typeface="Helvetica Neue" panose="02000503000000020004" pitchFamily="2" charset="0"/>
              </a:rPr>
              <a:t>no longer than an hour.</a:t>
            </a:r>
          </a:p>
          <a:p>
            <a:pPr marL="342900" indent="-342900">
              <a:lnSpc>
                <a:spcPct val="150000"/>
              </a:lnSpc>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Thank everyone for their time and hope to see them the following week</a:t>
            </a:r>
          </a:p>
          <a:p>
            <a:pPr marL="342900" indent="-342900">
              <a:lnSpc>
                <a:spcPct val="150000"/>
              </a:lnSpc>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End with simple prayer</a:t>
            </a:r>
          </a:p>
          <a:p>
            <a:pPr marL="342900" marR="0" lvl="0" indent="-342900">
              <a:lnSpc>
                <a:spcPct val="150000"/>
              </a:lnSpc>
              <a:spcBef>
                <a:spcPts val="0"/>
              </a:spcBef>
              <a:spcAft>
                <a:spcPts val="0"/>
              </a:spcAft>
              <a:buFont typeface="Arial" panose="020B0604020202020204" pitchFamily="34" charset="0"/>
              <a:buChar char="•"/>
              <a:tabLst>
                <a:tab pos="457200" algn="l"/>
              </a:tabLst>
            </a:pPr>
            <a:endParaRPr lang="en-US" sz="2000"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nSpc>
                <a:spcPct val="150000"/>
              </a:lnSpc>
              <a:buFont typeface="Arial" panose="020B0604020202020204" pitchFamily="34" charset="0"/>
              <a:buAutoNum type="arabicPeriod"/>
            </a:pPr>
            <a:endParaRPr lang="en-US" sz="2000" dirty="0">
              <a:solidFill>
                <a:schemeClr val="tx1">
                  <a:lumMod val="65000"/>
                  <a:lumOff val="35000"/>
                </a:schemeClr>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2" name="Footer Placeholder 2"/>
          <p:cNvSpPr>
            <a:spLocks noGrp="1"/>
          </p:cNvSpPr>
          <p:nvPr>
            <p:ph type="ftr" sz="quarter" idx="11"/>
          </p:nvPr>
        </p:nvSpPr>
        <p:spPr>
          <a:xfrm>
            <a:off x="838199" y="6229028"/>
            <a:ext cx="5779169" cy="365125"/>
          </a:xfrm>
        </p:spPr>
        <p:txBody>
          <a:bodyPr/>
          <a:lstStyle/>
          <a:p>
            <a:pPr algn="l"/>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www.olmercy.com</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a:t>
            </a:r>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virtualnarthex</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-leaders</a:t>
            </a:r>
            <a:endParaRPr lang="en-US" sz="2000" b="1" dirty="0"/>
          </a:p>
        </p:txBody>
      </p:sp>
      <p:pic>
        <p:nvPicPr>
          <p:cNvPr id="14" name="Picture 13">
            <a:extLst>
              <a:ext uri="{FF2B5EF4-FFF2-40B4-BE49-F238E27FC236}">
                <a16:creationId xmlns:a16="http://schemas.microsoft.com/office/drawing/2014/main" id="{52CD6189-CD06-AE43-BAC0-593641685C49}"/>
              </a:ext>
            </a:extLst>
          </p:cNvPr>
          <p:cNvPicPr/>
          <p:nvPr/>
        </p:nvPicPr>
        <p:blipFill rotWithShape="1">
          <a:blip r:embed="rId4">
            <a:extLst>
              <a:ext uri="{28A0092B-C50C-407E-A947-70E740481C1C}">
                <a14:useLocalDpi xmlns:a14="http://schemas.microsoft.com/office/drawing/2010/main" val="0"/>
              </a:ext>
            </a:extLst>
          </a:blip>
          <a:srcRect l="6154" t="7953" r="6230" b="9101"/>
          <a:stretch/>
        </p:blipFill>
        <p:spPr bwMode="auto">
          <a:xfrm>
            <a:off x="9020045" y="5892819"/>
            <a:ext cx="2329815" cy="6889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7975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lstStyle/>
          <a:p>
            <a:r>
              <a:rPr lang="en-US" dirty="0">
                <a:latin typeface="Helvetica Neue Light" panose="020B0702040204020203" pitchFamily="34" charset="0"/>
                <a:ea typeface="Helvetica Neue Light" panose="020B0702040204020203" pitchFamily="34" charset="0"/>
                <a:cs typeface="Helvetica Neue" panose="020B0502040204020203" pitchFamily="34" charset="0"/>
              </a:rPr>
              <a:t>SMALL GROUP LEADER tasks</a:t>
            </a:r>
          </a:p>
        </p:txBody>
      </p:sp>
      <p:sp>
        <p:nvSpPr>
          <p:cNvPr id="20" name="Text 2"/>
          <p:cNvSpPr/>
          <p:nvPr/>
        </p:nvSpPr>
        <p:spPr>
          <a:xfrm>
            <a:off x="838200" y="1461299"/>
            <a:ext cx="10462846" cy="374077"/>
          </a:xfrm>
          <a:prstGeom prst="rect">
            <a:avLst/>
          </a:prstGeom>
        </p:spPr>
        <p:txBody>
          <a:bodyPr wrap="square">
            <a:spAutoFit/>
          </a:bodyPr>
          <a:lstStyle/>
          <a:p>
            <a:pPr>
              <a:lnSpc>
                <a:spcPct val="150000"/>
              </a:lnSpc>
            </a:pPr>
            <a:r>
              <a:rPr lang="en-US" sz="1400" dirty="0">
                <a:solidFill>
                  <a:srgbClr val="D24726"/>
                </a:solidFill>
                <a:latin typeface="Helvetica Neue" panose="020B0702040204020203" pitchFamily="34" charset="0"/>
                <a:ea typeface="Helvetica Neue" panose="020B0702040204020203" pitchFamily="34" charset="0"/>
                <a:cs typeface="Helvetica Neue" panose="020B0502040204020203" pitchFamily="34" charset="0"/>
              </a:rPr>
              <a:t>ALPHA HOST &amp; HELPER MINDSET | hospitality mindset borne out of love | not answering the question | silence is okay</a:t>
            </a:r>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a:bodyPr>
          <a:lstStyle/>
          <a:p>
            <a:pPr>
              <a:lnSpc>
                <a:spcPct val="150000"/>
              </a:lnSpc>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Co-leaders</a:t>
            </a:r>
          </a:p>
          <a:p>
            <a:pPr marL="342900" marR="0" lvl="0" indent="-342900">
              <a:lnSpc>
                <a:spcPct val="150000"/>
              </a:lnSpc>
              <a:spcBef>
                <a:spcPts val="0"/>
              </a:spcBef>
              <a:spcAft>
                <a:spcPts val="0"/>
              </a:spcAft>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Take notes on group participation</a:t>
            </a:r>
          </a:p>
          <a:p>
            <a:pPr marL="342900" indent="-342900">
              <a:lnSpc>
                <a:spcPct val="150000"/>
              </a:lnSpc>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Use the chat feature to encourage those who shared (that’s a cool point, thanks for sharing)</a:t>
            </a:r>
          </a:p>
          <a:p>
            <a:pPr marL="342900" indent="-342900">
              <a:lnSpc>
                <a:spcPct val="150000"/>
              </a:lnSpc>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Write down any prayer requests</a:t>
            </a:r>
          </a:p>
          <a:p>
            <a:pPr marL="342900" indent="-342900">
              <a:lnSpc>
                <a:spcPct val="150000"/>
              </a:lnSpc>
              <a:buFont typeface="Arial" panose="020B0604020202020204" pitchFamily="34" charset="0"/>
              <a:buChar char="•"/>
              <a:tabLst>
                <a:tab pos="457200" algn="l"/>
              </a:tabLst>
            </a:pPr>
            <a:r>
              <a:rPr lang="en-US" sz="2000" dirty="0">
                <a:latin typeface="Helvetica Neue" panose="02000503000000020004" pitchFamily="2" charset="0"/>
                <a:ea typeface="Helvetica Neue" panose="02000503000000020004" pitchFamily="2" charset="0"/>
                <a:cs typeface="Helvetica Neue" panose="02000503000000020004" pitchFamily="2" charset="0"/>
              </a:rPr>
              <a:t>Think of yourselves as “air traffic controller” for discussion/keep the ball rolling</a:t>
            </a:r>
          </a:p>
          <a:p>
            <a:pPr marL="342900" indent="-342900">
              <a:lnSpc>
                <a:spcPct val="150000"/>
              </a:lnSpc>
              <a:buFont typeface="Arial" panose="020B0604020202020204" pitchFamily="34" charset="0"/>
              <a:buChar char="•"/>
              <a:tabLst>
                <a:tab pos="457200" algn="l"/>
              </a:tabLst>
            </a:pPr>
            <a:endParaRPr lang="en-US" sz="2000" dirty="0">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nSpc>
                <a:spcPct val="150000"/>
              </a:lnSpc>
              <a:spcBef>
                <a:spcPts val="0"/>
              </a:spcBef>
              <a:spcAft>
                <a:spcPts val="0"/>
              </a:spcAft>
              <a:buFont typeface="Arial" panose="020B0604020202020204" pitchFamily="34" charset="0"/>
              <a:buChar char="•"/>
              <a:tabLst>
                <a:tab pos="457200" algn="l"/>
              </a:tabLst>
            </a:pPr>
            <a:endParaRPr lang="en-US" sz="2000"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nSpc>
                <a:spcPct val="150000"/>
              </a:lnSpc>
              <a:buFont typeface="Arial" panose="020B0604020202020204" pitchFamily="34" charset="0"/>
              <a:buAutoNum type="arabicPeriod"/>
            </a:pPr>
            <a:endParaRPr lang="en-US" sz="2000" dirty="0">
              <a:solidFill>
                <a:schemeClr val="tx1">
                  <a:lumMod val="65000"/>
                  <a:lumOff val="35000"/>
                </a:schemeClr>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2" name="Footer Placeholder 2"/>
          <p:cNvSpPr>
            <a:spLocks noGrp="1"/>
          </p:cNvSpPr>
          <p:nvPr>
            <p:ph type="ftr" sz="quarter" idx="11"/>
          </p:nvPr>
        </p:nvSpPr>
        <p:spPr>
          <a:xfrm>
            <a:off x="838199" y="6229028"/>
            <a:ext cx="5779169" cy="365125"/>
          </a:xfrm>
        </p:spPr>
        <p:txBody>
          <a:bodyPr/>
          <a:lstStyle/>
          <a:p>
            <a:pPr algn="l"/>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www.olmercy.com</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a:t>
            </a:r>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virtualnarthex</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-leaders</a:t>
            </a:r>
            <a:endParaRPr lang="en-US" sz="2000" b="1" dirty="0"/>
          </a:p>
        </p:txBody>
      </p:sp>
      <p:pic>
        <p:nvPicPr>
          <p:cNvPr id="14" name="Picture 13">
            <a:extLst>
              <a:ext uri="{FF2B5EF4-FFF2-40B4-BE49-F238E27FC236}">
                <a16:creationId xmlns:a16="http://schemas.microsoft.com/office/drawing/2014/main" id="{52CD6189-CD06-AE43-BAC0-593641685C49}"/>
              </a:ext>
            </a:extLst>
          </p:cNvPr>
          <p:cNvPicPr/>
          <p:nvPr/>
        </p:nvPicPr>
        <p:blipFill rotWithShape="1">
          <a:blip r:embed="rId3">
            <a:extLst>
              <a:ext uri="{28A0092B-C50C-407E-A947-70E740481C1C}">
                <a14:useLocalDpi xmlns:a14="http://schemas.microsoft.com/office/drawing/2010/main" val="0"/>
              </a:ext>
            </a:extLst>
          </a:blip>
          <a:srcRect l="6154" t="7953" r="6230" b="9101"/>
          <a:stretch/>
        </p:blipFill>
        <p:spPr bwMode="auto">
          <a:xfrm>
            <a:off x="9020045" y="5892819"/>
            <a:ext cx="2329815" cy="6889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79777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1">
            <a:extLst>
              <a:ext uri="{FF2B5EF4-FFF2-40B4-BE49-F238E27FC236}">
                <a16:creationId xmlns:a16="http://schemas.microsoft.com/office/drawing/2014/main" id="{282CB683-B267-477B-B209-C7389FAA0448}"/>
              </a:ext>
            </a:extLst>
          </p:cNvPr>
          <p:cNvSpPr>
            <a:spLocks noGrp="1"/>
          </p:cNvSpPr>
          <p:nvPr>
            <p:ph idx="1"/>
          </p:nvPr>
        </p:nvSpPr>
        <p:spPr/>
        <p:txBody>
          <a:bodyPr>
            <a:normAutofit/>
          </a:bodyPr>
          <a:lstStyle/>
          <a:p>
            <a:pPr>
              <a:lnSpc>
                <a:spcPct val="110000"/>
              </a:lnSpc>
            </a:pPr>
            <a:r>
              <a:rPr lang="en-US" sz="2800" dirty="0">
                <a:latin typeface="Helvetica Neue Light" panose="020B0702040204020203" pitchFamily="34" charset="0"/>
                <a:ea typeface="Helvetica Neue Light" panose="020B0702040204020203" pitchFamily="34" charset="0"/>
                <a:cs typeface="Helvetica Neue" panose="020B0502040204020203" pitchFamily="34" charset="0"/>
              </a:rPr>
              <a:t>JUST SAY YES </a:t>
            </a:r>
            <a:r>
              <a:rPr lang="en-US" sz="2800" dirty="0">
                <a:latin typeface="Helvetica Neue Light" panose="020B0702040204020203" pitchFamily="34" charset="0"/>
                <a:ea typeface="Helvetica Neue Light" panose="020B0702040204020203" pitchFamily="34" charset="0"/>
                <a:cs typeface="Helvetica Neue" panose="020B0502040204020203" pitchFamily="34" charset="0"/>
                <a:sym typeface="Wingdings" pitchFamily="2" charset="2"/>
              </a:rPr>
              <a:t> </a:t>
            </a:r>
            <a:endParaRPr lang="en-US" sz="2800" dirty="0">
              <a:latin typeface="Helvetica Neue Light" panose="020B0702040204020203" pitchFamily="34" charset="0"/>
              <a:ea typeface="Helvetica Neue Light" panose="020B0702040204020203" pitchFamily="34" charset="0"/>
              <a:cs typeface="Helvetica Neue" panose="020B0502040204020203" pitchFamily="34" charset="0"/>
            </a:endParaRPr>
          </a:p>
          <a:p>
            <a:pPr>
              <a:lnSpc>
                <a:spcPct val="110000"/>
              </a:lnSpc>
            </a:pPr>
            <a:r>
              <a:rPr lang="en-US" sz="2800" dirty="0">
                <a:latin typeface="Helvetica Neue Light" panose="020B0702040204020203" pitchFamily="34" charset="0"/>
                <a:ea typeface="Helvetica Neue Light" panose="020B0702040204020203" pitchFamily="34" charset="0"/>
                <a:cs typeface="Helvetica Neue" panose="020B0502040204020203" pitchFamily="34" charset="0"/>
              </a:rPr>
              <a:t>Review these guidelines which will be posted on </a:t>
            </a:r>
            <a:r>
              <a:rPr lang="en-US" sz="2800" dirty="0">
                <a:latin typeface="Helvetica Neue Light" panose="020B0702040204020203" pitchFamily="34" charset="0"/>
                <a:ea typeface="Helvetica Neue Light" panose="020B0702040204020203" pitchFamily="34" charset="0"/>
                <a:cs typeface="Helvetica Neue" panose="020B0502040204020203" pitchFamily="34" charset="0"/>
                <a:hlinkClick r:id="rId2"/>
              </a:rPr>
              <a:t>www.olmercy.com/virtualnarthex/leaders</a:t>
            </a:r>
            <a:r>
              <a:rPr lang="en-US" sz="2800" dirty="0">
                <a:latin typeface="Helvetica Neue Light" panose="020B0702040204020203" pitchFamily="34" charset="0"/>
                <a:ea typeface="Helvetica Neue Light" panose="020B0702040204020203" pitchFamily="34" charset="0"/>
                <a:cs typeface="Helvetica Neue" panose="020B0502040204020203" pitchFamily="34" charset="0"/>
              </a:rPr>
              <a:t> (the zoom link will be posted here as well)</a:t>
            </a:r>
          </a:p>
          <a:p>
            <a:pPr>
              <a:lnSpc>
                <a:spcPct val="110000"/>
              </a:lnSpc>
            </a:pPr>
            <a:r>
              <a:rPr lang="en-US" sz="2800" dirty="0">
                <a:latin typeface="Helvetica Neue Light" panose="020B0702040204020203" pitchFamily="34" charset="0"/>
                <a:ea typeface="Helvetica Neue Light" panose="020B0702040204020203" pitchFamily="34" charset="0"/>
                <a:cs typeface="Helvetica Neue" panose="020B0502040204020203" pitchFamily="34" charset="0"/>
              </a:rPr>
              <a:t>For our guests/participants: we will post the Virtual Small Group invitation on all our communications platforms, requesting people to register so we are positioned well on what to expect.</a:t>
            </a:r>
          </a:p>
          <a:p>
            <a:r>
              <a:rPr lang="en-US" sz="2800" dirty="0">
                <a:latin typeface="Helvetica Neue Light" panose="020B0702040204020203" pitchFamily="34" charset="0"/>
                <a:ea typeface="Helvetica Neue Light" panose="020B0702040204020203" pitchFamily="34" charset="0"/>
                <a:cs typeface="Helvetica Neue" panose="020B0502040204020203" pitchFamily="34" charset="0"/>
              </a:rPr>
              <a:t>PRAY, PRAY, PRAY &amp; have fun</a:t>
            </a:r>
          </a:p>
        </p:txBody>
      </p:sp>
      <p:sp>
        <p:nvSpPr>
          <p:cNvPr id="2" name="Title 1">
            <a:extLst>
              <a:ext uri="{FF2B5EF4-FFF2-40B4-BE49-F238E27FC236}">
                <a16:creationId xmlns:a16="http://schemas.microsoft.com/office/drawing/2014/main" id="{7F2DA537-9EAD-4C2A-8B8C-B5471C6F5D65}"/>
              </a:ext>
            </a:extLst>
          </p:cNvPr>
          <p:cNvSpPr>
            <a:spLocks noGrp="1"/>
          </p:cNvSpPr>
          <p:nvPr>
            <p:ph type="title"/>
          </p:nvPr>
        </p:nvSpPr>
        <p:spPr/>
        <p:txBody>
          <a:bodyPr/>
          <a:lstStyle/>
          <a:p>
            <a:r>
              <a:rPr lang="en-US" dirty="0">
                <a:latin typeface="Helvetica Neue Light" panose="020B0702040204020203" pitchFamily="34" charset="0"/>
                <a:ea typeface="Helvetica Neue Light" panose="020B0702040204020203" pitchFamily="34" charset="0"/>
                <a:cs typeface="Helvetica Neue" panose="020B0502040204020203" pitchFamily="34" charset="0"/>
              </a:rPr>
              <a:t>ACTION ITEMS</a:t>
            </a:r>
          </a:p>
        </p:txBody>
      </p:sp>
      <p:sp>
        <p:nvSpPr>
          <p:cNvPr id="18" name="Footer Placeholder 2">
            <a:extLst>
              <a:ext uri="{FF2B5EF4-FFF2-40B4-BE49-F238E27FC236}">
                <a16:creationId xmlns:a16="http://schemas.microsoft.com/office/drawing/2014/main" id="{90B38A38-064E-D94D-BEF9-B807E05EABF6}"/>
              </a:ext>
            </a:extLst>
          </p:cNvPr>
          <p:cNvSpPr>
            <a:spLocks noGrp="1"/>
          </p:cNvSpPr>
          <p:nvPr>
            <p:ph type="ftr" sz="quarter" idx="11"/>
          </p:nvPr>
        </p:nvSpPr>
        <p:spPr>
          <a:xfrm>
            <a:off x="838199" y="6229028"/>
            <a:ext cx="5779169" cy="365125"/>
          </a:xfrm>
        </p:spPr>
        <p:txBody>
          <a:bodyPr/>
          <a:lstStyle/>
          <a:p>
            <a:pPr algn="l"/>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www.olmercy.com</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a:t>
            </a:r>
            <a:r>
              <a:rPr lang="en-US" sz="2000" b="1" dirty="0" err="1">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virtualnarthex</a:t>
            </a:r>
            <a:r>
              <a:rPr lang="en-US" sz="2000" b="1" dirty="0">
                <a:solidFill>
                  <a:schemeClr val="tx2"/>
                </a:solidFill>
                <a:latin typeface="Helvetica Neue" panose="020B0502040204020203" pitchFamily="34" charset="0"/>
                <a:ea typeface="Helvetica Neue" panose="020B0502040204020203" pitchFamily="34" charset="0"/>
                <a:cs typeface="Helvetica Neue" panose="020B0502040204020203" pitchFamily="34" charset="0"/>
              </a:rPr>
              <a:t>-leaders</a:t>
            </a:r>
            <a:endParaRPr lang="en-US" sz="2000" b="1" dirty="0"/>
          </a:p>
        </p:txBody>
      </p:sp>
      <p:pic>
        <p:nvPicPr>
          <p:cNvPr id="19" name="Picture 18">
            <a:extLst>
              <a:ext uri="{FF2B5EF4-FFF2-40B4-BE49-F238E27FC236}">
                <a16:creationId xmlns:a16="http://schemas.microsoft.com/office/drawing/2014/main" id="{E0569119-6D55-2941-B37D-AE9FE88E08CC}"/>
              </a:ext>
            </a:extLst>
          </p:cNvPr>
          <p:cNvPicPr/>
          <p:nvPr/>
        </p:nvPicPr>
        <p:blipFill rotWithShape="1">
          <a:blip r:embed="rId3">
            <a:extLst>
              <a:ext uri="{28A0092B-C50C-407E-A947-70E740481C1C}">
                <a14:useLocalDpi xmlns:a14="http://schemas.microsoft.com/office/drawing/2010/main" val="0"/>
              </a:ext>
            </a:extLst>
          </a:blip>
          <a:srcRect l="6154" t="7953" r="6230" b="9101"/>
          <a:stretch/>
        </p:blipFill>
        <p:spPr bwMode="auto">
          <a:xfrm>
            <a:off x="9020045" y="5892819"/>
            <a:ext cx="2329815" cy="6889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8386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199190"/>
            <a:ext cx="6101264" cy="1875528"/>
          </a:xfrm>
        </p:spPr>
        <p:txBody>
          <a:bodyPr>
            <a:noAutofit/>
          </a:bodyPr>
          <a:lstStyle/>
          <a:p>
            <a:r>
              <a:rPr lang="en-US" sz="15000" b="1" dirty="0">
                <a:solidFill>
                  <a:srgbClr val="FFFFFF"/>
                </a:solidFill>
                <a:latin typeface="Forte" panose="03060902040502070203" pitchFamily="66" charset="77"/>
                <a:ea typeface="Brush Script MT" panose="03060802040406070304" pitchFamily="66" charset="-122"/>
                <a:cs typeface="Brush Script MT" panose="03060802040406070304" pitchFamily="66" charset="-122"/>
              </a:rPr>
              <a:t>Q&amp;A</a:t>
            </a:r>
          </a:p>
        </p:txBody>
      </p:sp>
      <p:sp>
        <p:nvSpPr>
          <p:cNvPr id="3" name="Content Placeholder 2"/>
          <p:cNvSpPr>
            <a:spLocks noGrp="1"/>
          </p:cNvSpPr>
          <p:nvPr>
            <p:ph type="subTitle" idx="1"/>
          </p:nvPr>
        </p:nvSpPr>
        <p:spPr>
          <a:xfrm>
            <a:off x="3045368" y="4074718"/>
            <a:ext cx="6105194" cy="682079"/>
          </a:xfrm>
        </p:spPr>
        <p:txBody>
          <a:bodyPr>
            <a:normAutofit fontScale="85000" lnSpcReduction="20000"/>
          </a:bodyPr>
          <a:lstStyle/>
          <a:p>
            <a:r>
              <a:rPr lang="en-US" dirty="0">
                <a:solidFill>
                  <a:srgbClr val="FFFFFF"/>
                </a:solidFill>
                <a:latin typeface="Aharoni" panose="02010803020104030203" pitchFamily="2" charset="-79"/>
                <a:cs typeface="Aharoni" panose="02010803020104030203" pitchFamily="2" charset="-79"/>
              </a:rPr>
              <a:t>VIRTUAL SMALL GROUP</a:t>
            </a:r>
          </a:p>
          <a:p>
            <a:r>
              <a:rPr lang="en-US" dirty="0">
                <a:solidFill>
                  <a:srgbClr val="FFFFFF"/>
                </a:solidFill>
                <a:latin typeface="Aharoni" panose="02010803020104030203" pitchFamily="2" charset="-79"/>
                <a:cs typeface="Aharoni" panose="02010803020104030203" pitchFamily="2" charset="-79"/>
              </a:rPr>
              <a:t>LEADER GUIDELINES</a:t>
            </a:r>
            <a:endParaRPr dirty="0">
              <a:solidFill>
                <a:srgbClr val="FFFFFF"/>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16831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993</TotalTime>
  <Words>691</Words>
  <Application>Microsoft Macintosh PowerPoint</Application>
  <PresentationFormat>Widescreen</PresentationFormat>
  <Paragraphs>55</Paragraphs>
  <Slides>7</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7</vt:i4>
      </vt:variant>
    </vt:vector>
  </HeadingPairs>
  <TitlesOfParts>
    <vt:vector size="19" baseType="lpstr">
      <vt:lpstr>Aharoni</vt:lpstr>
      <vt:lpstr>Arial</vt:lpstr>
      <vt:lpstr>Calibri</vt:lpstr>
      <vt:lpstr>Calibri Light</vt:lpstr>
      <vt:lpstr>Forte</vt:lpstr>
      <vt:lpstr>Helvetica Neue</vt:lpstr>
      <vt:lpstr>Helvetica Neue Light</vt:lpstr>
      <vt:lpstr>Segoe UI</vt:lpstr>
      <vt:lpstr>Segoe UI Light</vt:lpstr>
      <vt:lpstr>Segoe UI Semilight</vt:lpstr>
      <vt:lpstr>Office Theme</vt:lpstr>
      <vt:lpstr>QuickStarter Theme</vt:lpstr>
      <vt:lpstr>Virtual Small Group</vt:lpstr>
      <vt:lpstr>SMALL GROUP LEADER tasks</vt:lpstr>
      <vt:lpstr>SUNDAY AGENDA (40-45 minutes)</vt:lpstr>
      <vt:lpstr>SMALL GROUP LEADER tasks</vt:lpstr>
      <vt:lpstr>SMALL GROUP LEADER tasks</vt:lpstr>
      <vt:lpstr>ACTION ITEMS</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SMALL GROUP</dc:title>
  <dc:creator>Zara Tan</dc:creator>
  <cp:lastModifiedBy>Zara Tan</cp:lastModifiedBy>
  <cp:revision>11</cp:revision>
  <cp:lastPrinted>2020-05-19T23:24:56Z</cp:lastPrinted>
  <dcterms:created xsi:type="dcterms:W3CDTF">2020-05-19T22:17:32Z</dcterms:created>
  <dcterms:modified xsi:type="dcterms:W3CDTF">2020-05-22T02:15:43Z</dcterms:modified>
</cp:coreProperties>
</file>